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86" r:id="rId3"/>
    <p:sldId id="325" r:id="rId4"/>
    <p:sldId id="326" r:id="rId5"/>
    <p:sldId id="327" r:id="rId6"/>
    <p:sldId id="328" r:id="rId7"/>
    <p:sldId id="329" r:id="rId8"/>
    <p:sldId id="330" r:id="rId9"/>
    <p:sldId id="311" r:id="rId10"/>
    <p:sldId id="313" r:id="rId11"/>
    <p:sldId id="315" r:id="rId12"/>
    <p:sldId id="314" r:id="rId13"/>
    <p:sldId id="340" r:id="rId14"/>
    <p:sldId id="341" r:id="rId15"/>
    <p:sldId id="342" r:id="rId16"/>
    <p:sldId id="348" r:id="rId17"/>
    <p:sldId id="349" r:id="rId18"/>
    <p:sldId id="331" r:id="rId19"/>
    <p:sldId id="333" r:id="rId20"/>
    <p:sldId id="309" r:id="rId21"/>
    <p:sldId id="332" r:id="rId22"/>
    <p:sldId id="310" r:id="rId23"/>
    <p:sldId id="343" r:id="rId24"/>
    <p:sldId id="344" r:id="rId25"/>
    <p:sldId id="345" r:id="rId26"/>
    <p:sldId id="338" r:id="rId27"/>
    <p:sldId id="339" r:id="rId28"/>
    <p:sldId id="335" r:id="rId29"/>
    <p:sldId id="336" r:id="rId30"/>
    <p:sldId id="306" r:id="rId31"/>
    <p:sldId id="294" r:id="rId32"/>
    <p:sldId id="307" r:id="rId33"/>
    <p:sldId id="317" r:id="rId34"/>
    <p:sldId id="318" r:id="rId35"/>
    <p:sldId id="278" r:id="rId36"/>
  </p:sldIdLst>
  <p:sldSz cx="9144000" cy="5143500" type="screen16x9"/>
  <p:notesSz cx="6858000" cy="9144000"/>
  <p:embeddedFontLst>
    <p:embeddedFont>
      <p:font typeface="Barlow" panose="02020500000000000000" charset="0"/>
      <p:regular r:id="rId38"/>
      <p:bold r:id="rId39"/>
      <p:italic r:id="rId40"/>
      <p:boldItalic r:id="rId41"/>
    </p:embeddedFont>
    <p:embeddedFont>
      <p:font typeface="Barlow Light" panose="02020500000000000000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aleway SemiBold" panose="02020500000000000000" charset="0"/>
      <p:regular r:id="rId50"/>
      <p:bold r:id="rId51"/>
      <p:italic r:id="rId52"/>
      <p:boldItalic r:id="rId53"/>
    </p:embeddedFont>
    <p:embeddedFont>
      <p:font typeface="微軟正黑體" panose="020B0604030504040204" pitchFamily="34" charset="-12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35DEA8-4148-4824-BB94-20B275948153}">
  <a:tblStyle styleId="{2035DEA8-4148-4824-BB94-20B2759481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>
        <p:scale>
          <a:sx n="100" d="100"/>
          <a:sy n="100" d="100"/>
        </p:scale>
        <p:origin x="907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244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76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torque13 kg-m/ 0-180degree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871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43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420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679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702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001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433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76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23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045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911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58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579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220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354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158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754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379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209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902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304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78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12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45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0371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804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3835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799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57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流程圖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373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45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300948" y="625098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74104" y="866806"/>
            <a:ext cx="5920283" cy="30915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dirty="0"/>
              <a:t>PID</a:t>
            </a:r>
            <a:r>
              <a:rPr lang="zh-TW" altLang="en-US" sz="5400" dirty="0"/>
              <a:t> </a:t>
            </a:r>
            <a:r>
              <a:rPr lang="en-US" altLang="zh-TW" sz="5400" dirty="0"/>
              <a:t>Balance Ball</a:t>
            </a:r>
            <a:br>
              <a:rPr lang="en-US" altLang="zh-TW" sz="4400" dirty="0"/>
            </a:br>
            <a:br>
              <a:rPr lang="en-US" altLang="zh-TW" dirty="0"/>
            </a:b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106030009</a:t>
            </a:r>
            <a:b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zh-TW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葉蓁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get distance?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26" name="Picture 2" descr="「hcsr04」的圖片搜尋結果">
            <a:extLst>
              <a:ext uri="{FF2B5EF4-FFF2-40B4-BE49-F238E27FC236}">
                <a16:creationId xmlns:a16="http://schemas.microsoft.com/office/drawing/2014/main" id="{C841CC70-B6FA-4541-A3A2-43007E38C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00" y="1555760"/>
            <a:ext cx="2195489" cy="219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「hcsr04 datasheet」的圖片搜尋結果">
            <a:extLst>
              <a:ext uri="{FF2B5EF4-FFF2-40B4-BE49-F238E27FC236}">
                <a16:creationId xmlns:a16="http://schemas.microsoft.com/office/drawing/2014/main" id="{0CB0BC13-1CB1-45FE-AB9A-2171A4E6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00" y="1270628"/>
            <a:ext cx="4970146" cy="344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: 八角 1">
            <a:extLst>
              <a:ext uri="{FF2B5EF4-FFF2-40B4-BE49-F238E27FC236}">
                <a16:creationId xmlns:a16="http://schemas.microsoft.com/office/drawing/2014/main" id="{823F9A30-B204-4B34-8C79-B462783DBC1C}"/>
              </a:ext>
            </a:extLst>
          </p:cNvPr>
          <p:cNvSpPr/>
          <p:nvPr/>
        </p:nvSpPr>
        <p:spPr>
          <a:xfrm>
            <a:off x="1984977" y="506876"/>
            <a:ext cx="4535785" cy="4221767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9CD9C90-8497-459A-B850-86EDD470F64F}"/>
              </a:ext>
            </a:extLst>
          </p:cNvPr>
          <p:cNvSpPr txBox="1"/>
          <p:nvPr/>
        </p:nvSpPr>
        <p:spPr>
          <a:xfrm>
            <a:off x="2796429" y="1802435"/>
            <a:ext cx="3447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95000"/>
                  </a:schemeClr>
                </a:solidFill>
              </a:rPr>
              <a:t>Easy, but</a:t>
            </a:r>
          </a:p>
          <a:p>
            <a:r>
              <a:rPr lang="en-US" altLang="zh-TW" sz="4000" dirty="0">
                <a:solidFill>
                  <a:schemeClr val="bg1">
                    <a:lumMod val="95000"/>
                  </a:schemeClr>
                </a:solidFill>
              </a:rPr>
              <a:t>Not accurate!</a:t>
            </a:r>
            <a:endParaRPr lang="zh-TW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2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get distance?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8" name="Picture 2" descr="「Sharp YK0F」的圖片搜尋結果">
            <a:extLst>
              <a:ext uri="{FF2B5EF4-FFF2-40B4-BE49-F238E27FC236}">
                <a16:creationId xmlns:a16="http://schemas.microsoft.com/office/drawing/2014/main" id="{D32A99C6-CF19-4A5A-A524-583A4DC7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8" y="1591635"/>
            <a:ext cx="2574131" cy="238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相關圖片">
            <a:extLst>
              <a:ext uri="{FF2B5EF4-FFF2-40B4-BE49-F238E27FC236}">
                <a16:creationId xmlns:a16="http://schemas.microsoft.com/office/drawing/2014/main" id="{2C7696F1-5A89-48F2-BCC4-9849FE6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87" y="1486934"/>
            <a:ext cx="4863650" cy="31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相關圖片">
            <a:extLst>
              <a:ext uri="{FF2B5EF4-FFF2-40B4-BE49-F238E27FC236}">
                <a16:creationId xmlns:a16="http://schemas.microsoft.com/office/drawing/2014/main" id="{0E7476E9-E301-4C34-A5DE-1BAD7B1E1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596481"/>
            <a:ext cx="71913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5A810E8-0319-49C2-B7A2-E5E99AF3F233}"/>
              </a:ext>
            </a:extLst>
          </p:cNvPr>
          <p:cNvSpPr/>
          <p:nvPr/>
        </p:nvSpPr>
        <p:spPr>
          <a:xfrm>
            <a:off x="1757379" y="1388954"/>
            <a:ext cx="3782020" cy="30704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EC23E803-4608-447B-95E2-D832766F0E36}"/>
              </a:ext>
            </a:extLst>
          </p:cNvPr>
          <p:cNvSpPr txBox="1"/>
          <p:nvPr/>
        </p:nvSpPr>
        <p:spPr>
          <a:xfrm>
            <a:off x="2157881" y="2489681"/>
            <a:ext cx="3362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</a:rPr>
              <a:t>More Accurate!</a:t>
            </a:r>
            <a:endParaRPr lang="zh-TW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4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355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control servo motor?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54" name="Picture 6" descr="相關圖片">
            <a:extLst>
              <a:ext uri="{FF2B5EF4-FFF2-40B4-BE49-F238E27FC236}">
                <a16:creationId xmlns:a16="http://schemas.microsoft.com/office/drawing/2014/main" id="{71D7953D-8C26-4C26-9014-13BB14FD1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1" y="1441695"/>
            <a:ext cx="3043237" cy="30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mg995 datasheet」的圖片搜尋結果">
            <a:extLst>
              <a:ext uri="{FF2B5EF4-FFF2-40B4-BE49-F238E27FC236}">
                <a16:creationId xmlns:a16="http://schemas.microsoft.com/office/drawing/2014/main" id="{4DC3AC6D-9A4E-4422-ACE4-76DA72CC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21" y="1185719"/>
            <a:ext cx="4125622" cy="372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0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114720" y="1715630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TW" dirty="0"/>
              <a:t>Program Flow</a:t>
            </a: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7732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355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dirty="0"/>
              <a:t>Program Flow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58312" y="1592784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id="{96CEE4D0-E0D9-40F8-B31E-9BF927E7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75" y="1236579"/>
            <a:ext cx="4493620" cy="370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2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44" name="圖片 143" descr="一張含有 文字, 地圖 的圖片&#10;&#10;自動產生的描述">
            <a:extLst>
              <a:ext uri="{FF2B5EF4-FFF2-40B4-BE49-F238E27FC236}">
                <a16:creationId xmlns:a16="http://schemas.microsoft.com/office/drawing/2014/main" id="{D669C03A-4689-40BF-AC53-3FD65F802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55"/>
          <a:stretch/>
        </p:blipFill>
        <p:spPr>
          <a:xfrm>
            <a:off x="563888" y="247026"/>
            <a:ext cx="2680539" cy="4649448"/>
          </a:xfrm>
          <a:prstGeom prst="rect">
            <a:avLst/>
          </a:prstGeom>
        </p:spPr>
      </p:pic>
      <p:pic>
        <p:nvPicPr>
          <p:cNvPr id="148" name="圖片 147" descr="一張含有 文字, 地圖 的圖片&#10;&#10;自動產生的描述">
            <a:extLst>
              <a:ext uri="{FF2B5EF4-FFF2-40B4-BE49-F238E27FC236}">
                <a16:creationId xmlns:a16="http://schemas.microsoft.com/office/drawing/2014/main" id="{BF13E21F-75DC-41EB-A91A-9E89A10B1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90" r="59859" b="49918"/>
          <a:stretch/>
        </p:blipFill>
        <p:spPr>
          <a:xfrm>
            <a:off x="3440434" y="247026"/>
            <a:ext cx="4046582" cy="2983854"/>
          </a:xfrm>
          <a:prstGeom prst="rect">
            <a:avLst/>
          </a:prstGeom>
        </p:spPr>
      </p:pic>
      <p:pic>
        <p:nvPicPr>
          <p:cNvPr id="149" name="圖片 148" descr="一張含有 文字, 地圖 的圖片&#10;&#10;自動產生的描述">
            <a:extLst>
              <a:ext uri="{FF2B5EF4-FFF2-40B4-BE49-F238E27FC236}">
                <a16:creationId xmlns:a16="http://schemas.microsoft.com/office/drawing/2014/main" id="{46BA158E-6BED-4858-824C-210A6E7DD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1" t="48826" r="62397" b="5039"/>
          <a:stretch/>
        </p:blipFill>
        <p:spPr>
          <a:xfrm>
            <a:off x="3533962" y="247026"/>
            <a:ext cx="3859526" cy="45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圖片 3" descr="一張含有 文字, 地圖 的圖片&#10;&#10;自動產生的描述">
            <a:extLst>
              <a:ext uri="{FF2B5EF4-FFF2-40B4-BE49-F238E27FC236}">
                <a16:creationId xmlns:a16="http://schemas.microsoft.com/office/drawing/2014/main" id="{91072E42-4F11-4DA4-A29C-75F51EC2C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69"/>
          <a:stretch/>
        </p:blipFill>
        <p:spPr>
          <a:xfrm>
            <a:off x="660401" y="246378"/>
            <a:ext cx="3244426" cy="4650743"/>
          </a:xfrm>
          <a:prstGeom prst="rect">
            <a:avLst/>
          </a:prstGeom>
        </p:spPr>
      </p:pic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id="{320BF750-2E38-4F74-9F9E-2C86F51C9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14" r="32083" b="46313"/>
          <a:stretch/>
        </p:blipFill>
        <p:spPr>
          <a:xfrm>
            <a:off x="4091940" y="246378"/>
            <a:ext cx="2072640" cy="4497588"/>
          </a:xfrm>
          <a:prstGeom prst="rect">
            <a:avLst/>
          </a:prstGeom>
        </p:spPr>
      </p:pic>
      <p:pic>
        <p:nvPicPr>
          <p:cNvPr id="6" name="圖片 5" descr="一張含有 文字, 地圖 的圖片&#10;&#10;自動產生的描述">
            <a:extLst>
              <a:ext uri="{FF2B5EF4-FFF2-40B4-BE49-F238E27FC236}">
                <a16:creationId xmlns:a16="http://schemas.microsoft.com/office/drawing/2014/main" id="{586369A9-2327-4003-836D-D0C973E88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69" t="49754"/>
          <a:stretch/>
        </p:blipFill>
        <p:spPr>
          <a:xfrm>
            <a:off x="2633001" y="246378"/>
            <a:ext cx="6244474" cy="449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7" name="圖片 6" descr="一張含有 文字, 地圖 的圖片&#10;&#10;自動產生的描述">
            <a:extLst>
              <a:ext uri="{FF2B5EF4-FFF2-40B4-BE49-F238E27FC236}">
                <a16:creationId xmlns:a16="http://schemas.microsoft.com/office/drawing/2014/main" id="{F67E4C8C-C75F-44B4-AE52-0849C42E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94" y="101422"/>
            <a:ext cx="5991005" cy="494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4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114720" y="1715630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TW" dirty="0"/>
              <a:t>Part List</a:t>
            </a: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8710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Electrical Device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199" y="1269740"/>
            <a:ext cx="6932155" cy="33299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Arduino </a:t>
            </a:r>
            <a:r>
              <a:rPr lang="en-US" dirty="0"/>
              <a:t>UNO R3 *2 (one for power supply)</a:t>
            </a:r>
            <a:endParaRPr lang="en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MSP430G2553</a:t>
            </a:r>
          </a:p>
          <a:p>
            <a:pPr lvl="0"/>
            <a:r>
              <a:rPr lang="en" dirty="0"/>
              <a:t>MG995 – </a:t>
            </a:r>
            <a:r>
              <a:rPr lang="en-US" dirty="0"/>
              <a:t>Servo Motor / </a:t>
            </a:r>
            <a:r>
              <a:rPr lang="en-US" altLang="zh-TW" dirty="0"/>
              <a:t>LCD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Infra Red distance sensor / Ultrasonic sensor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RGB / buzzer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Joysticks / 10K ohm potentiometer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Bread board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Jumpers</a:t>
            </a:r>
            <a:endParaRPr dirty="0"/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322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5462" y="1251299"/>
            <a:ext cx="5640900" cy="34908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Goal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Principle</a:t>
            </a:r>
          </a:p>
          <a:p>
            <a:r>
              <a:rPr lang="en-US" altLang="zh-TW" dirty="0"/>
              <a:t>Design Flow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Program Flow</a:t>
            </a:r>
          </a:p>
          <a:p>
            <a:r>
              <a:rPr lang="en-US" altLang="zh-TW" dirty="0"/>
              <a:t>Part list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Discuss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098100" y="118559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649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Schematic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圖片 5" descr="一張含有 文字, 地圖 的圖片&#10;&#10;自動產生的描述">
            <a:extLst>
              <a:ext uri="{FF2B5EF4-FFF2-40B4-BE49-F238E27FC236}">
                <a16:creationId xmlns:a16="http://schemas.microsoft.com/office/drawing/2014/main" id="{89255546-C786-4EF2-AC2D-7270C90D7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33" y="1182667"/>
            <a:ext cx="6474080" cy="373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5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Mechanical Materials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altLang="zh-TW" dirty="0"/>
              <a:t>M4 nut</a:t>
            </a:r>
            <a:r>
              <a:rPr lang="en-US" altLang="zh-TW" dirty="0"/>
              <a:t>s &amp; screws</a:t>
            </a:r>
            <a:endParaRPr lang="en" altLang="zh-TW" dirty="0"/>
          </a:p>
          <a:p>
            <a:pPr lvl="0">
              <a:spcBef>
                <a:spcPts val="0"/>
              </a:spcBef>
            </a:pPr>
            <a:r>
              <a:rPr lang="en" dirty="0"/>
              <a:t>M3 nut</a:t>
            </a:r>
            <a:r>
              <a:rPr lang="en-US" dirty="0"/>
              <a:t>s &amp; screws</a:t>
            </a:r>
            <a:endParaRPr lang="en" dirty="0"/>
          </a:p>
          <a:p>
            <a:pPr lvl="0">
              <a:spcBef>
                <a:spcPts val="0"/>
              </a:spcBef>
            </a:pPr>
            <a:r>
              <a:rPr lang="en" dirty="0"/>
              <a:t>M4 screw 150mm</a:t>
            </a:r>
          </a:p>
          <a:p>
            <a:pPr lvl="0">
              <a:spcBef>
                <a:spcPts val="0"/>
              </a:spcBef>
            </a:pPr>
            <a:r>
              <a:rPr lang="en" dirty="0"/>
              <a:t>Motor Stand</a:t>
            </a:r>
          </a:p>
          <a:p>
            <a:pPr lvl="0">
              <a:spcBef>
                <a:spcPts val="0"/>
              </a:spcBef>
            </a:pPr>
            <a:r>
              <a:rPr lang="en" dirty="0"/>
              <a:t>Shaft Suppo</a:t>
            </a:r>
            <a:r>
              <a:rPr lang="en-US" dirty="0"/>
              <a:t>rt</a:t>
            </a:r>
          </a:p>
          <a:p>
            <a:pPr lvl="0">
              <a:spcBef>
                <a:spcPts val="0"/>
              </a:spcBef>
            </a:pPr>
            <a:r>
              <a:rPr lang="en-US" dirty="0"/>
              <a:t>L-shaped Angle Steel</a:t>
            </a:r>
            <a:endParaRPr lang="en" dirty="0"/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9EDAA24-91D5-4F19-BCB8-C99DEDA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6474617" cy="1082700"/>
          </a:xfrm>
        </p:spPr>
        <p:txBody>
          <a:bodyPr/>
          <a:lstStyle/>
          <a:p>
            <a:r>
              <a:rPr lang="en-US" altLang="zh-TW" dirty="0"/>
              <a:t>Final assembly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681503-B729-4509-A8FF-C0B7829E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79" y="1605593"/>
            <a:ext cx="4157528" cy="31167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E7C5DA-9FAF-4209-A685-D7350DF95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727" y="1605593"/>
            <a:ext cx="4157527" cy="31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26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8" name="圖片 7" descr="一張含有 室內, 桌, 坐, 房間 的圖片&#10;&#10;自動產生的描述">
            <a:extLst>
              <a:ext uri="{FF2B5EF4-FFF2-40B4-BE49-F238E27FC236}">
                <a16:creationId xmlns:a16="http://schemas.microsoft.com/office/drawing/2014/main" id="{222CAF9D-16D4-4072-B8EE-CD41739AE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51"/>
          <a:stretch/>
        </p:blipFill>
        <p:spPr>
          <a:xfrm>
            <a:off x="547607" y="304800"/>
            <a:ext cx="3898200" cy="4456853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A8AC3FA-EE2D-448F-8B9E-FADF8CFE818C}"/>
              </a:ext>
            </a:extLst>
          </p:cNvPr>
          <p:cNvCxnSpPr>
            <a:cxnSpLocks/>
          </p:cNvCxnSpPr>
          <p:nvPr/>
        </p:nvCxnSpPr>
        <p:spPr>
          <a:xfrm flipH="1">
            <a:off x="3210560" y="2695787"/>
            <a:ext cx="1767840" cy="86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DF5A165A-6978-434F-8609-A9927EC78A97}"/>
              </a:ext>
            </a:extLst>
          </p:cNvPr>
          <p:cNvCxnSpPr>
            <a:cxnSpLocks/>
          </p:cNvCxnSpPr>
          <p:nvPr/>
        </p:nvCxnSpPr>
        <p:spPr>
          <a:xfrm flipH="1">
            <a:off x="2428240" y="2025227"/>
            <a:ext cx="2380827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40F507F-648D-454C-8301-577378538126}"/>
              </a:ext>
            </a:extLst>
          </p:cNvPr>
          <p:cNvCxnSpPr>
            <a:cxnSpLocks/>
          </p:cNvCxnSpPr>
          <p:nvPr/>
        </p:nvCxnSpPr>
        <p:spPr>
          <a:xfrm>
            <a:off x="4809067" y="2025227"/>
            <a:ext cx="2506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08FCA91-AB4D-4726-9359-DA55D6B2F516}"/>
              </a:ext>
            </a:extLst>
          </p:cNvPr>
          <p:cNvCxnSpPr>
            <a:cxnSpLocks/>
          </p:cNvCxnSpPr>
          <p:nvPr/>
        </p:nvCxnSpPr>
        <p:spPr>
          <a:xfrm>
            <a:off x="4978400" y="2695787"/>
            <a:ext cx="131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823C42A-CE75-4E86-80E6-850A0700FC3F}"/>
              </a:ext>
            </a:extLst>
          </p:cNvPr>
          <p:cNvCxnSpPr>
            <a:cxnSpLocks/>
          </p:cNvCxnSpPr>
          <p:nvPr/>
        </p:nvCxnSpPr>
        <p:spPr>
          <a:xfrm flipH="1">
            <a:off x="2428240" y="1026160"/>
            <a:ext cx="2380827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F5D87A8-F6DB-496F-BB3B-8AE57F79A213}"/>
              </a:ext>
            </a:extLst>
          </p:cNvPr>
          <p:cNvCxnSpPr>
            <a:cxnSpLocks/>
          </p:cNvCxnSpPr>
          <p:nvPr/>
        </p:nvCxnSpPr>
        <p:spPr>
          <a:xfrm>
            <a:off x="4809067" y="1026160"/>
            <a:ext cx="2506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F4DCDCC-E33B-428B-A21A-85EDEBEE6850}"/>
              </a:ext>
            </a:extLst>
          </p:cNvPr>
          <p:cNvSpPr txBox="1"/>
          <p:nvPr/>
        </p:nvSpPr>
        <p:spPr>
          <a:xfrm>
            <a:off x="4809067" y="655937"/>
            <a:ext cx="2959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Aruduino</a:t>
            </a:r>
            <a:r>
              <a:rPr lang="en-US" altLang="zh-TW" dirty="0"/>
              <a:t> UNO (Main program)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84D18B-733F-409A-B1D0-1DFC436DC30D}"/>
              </a:ext>
            </a:extLst>
          </p:cNvPr>
          <p:cNvSpPr txBox="1"/>
          <p:nvPr/>
        </p:nvSpPr>
        <p:spPr>
          <a:xfrm>
            <a:off x="4809066" y="1641456"/>
            <a:ext cx="2959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Aruduino</a:t>
            </a:r>
            <a:r>
              <a:rPr lang="en-US" altLang="zh-TW" dirty="0"/>
              <a:t> UNO (Power supply)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FEBAFDE-2DF1-450F-8E99-B8F6DFCA78CA}"/>
              </a:ext>
            </a:extLst>
          </p:cNvPr>
          <p:cNvSpPr txBox="1"/>
          <p:nvPr/>
        </p:nvSpPr>
        <p:spPr>
          <a:xfrm>
            <a:off x="4927600" y="2320277"/>
            <a:ext cx="2959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MSP430G2553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203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" name="圖片 3" descr="一張含有 桌, 坐, 電腦, 書桌 的圖片&#10;&#10;自動產生的描述">
            <a:extLst>
              <a:ext uri="{FF2B5EF4-FFF2-40B4-BE49-F238E27FC236}">
                <a16:creationId xmlns:a16="http://schemas.microsoft.com/office/drawing/2014/main" id="{1328D362-D9AA-40D4-83AE-358A648B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35777" y="-93562"/>
            <a:ext cx="3866437" cy="5155249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4E8B33D-D1F6-474D-A0D3-7FED06F3ABA1}"/>
              </a:ext>
            </a:extLst>
          </p:cNvPr>
          <p:cNvCxnSpPr>
            <a:cxnSpLocks/>
          </p:cNvCxnSpPr>
          <p:nvPr/>
        </p:nvCxnSpPr>
        <p:spPr>
          <a:xfrm flipH="1">
            <a:off x="1676400" y="3596640"/>
            <a:ext cx="784860" cy="74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F5277FC-3951-4EDC-9730-976C0D1368B2}"/>
              </a:ext>
            </a:extLst>
          </p:cNvPr>
          <p:cNvCxnSpPr/>
          <p:nvPr/>
        </p:nvCxnSpPr>
        <p:spPr>
          <a:xfrm flipH="1">
            <a:off x="914400" y="4351020"/>
            <a:ext cx="777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A1045F5-BF7E-43D7-85A8-19D0E06688CC}"/>
              </a:ext>
            </a:extLst>
          </p:cNvPr>
          <p:cNvCxnSpPr>
            <a:cxnSpLocks/>
          </p:cNvCxnSpPr>
          <p:nvPr/>
        </p:nvCxnSpPr>
        <p:spPr>
          <a:xfrm flipH="1">
            <a:off x="1897380" y="1943100"/>
            <a:ext cx="1348740" cy="906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E26950E-6D24-4E81-8C82-997DD1F46FDA}"/>
              </a:ext>
            </a:extLst>
          </p:cNvPr>
          <p:cNvCxnSpPr>
            <a:cxnSpLocks/>
          </p:cNvCxnSpPr>
          <p:nvPr/>
        </p:nvCxnSpPr>
        <p:spPr>
          <a:xfrm flipH="1">
            <a:off x="701040" y="2849880"/>
            <a:ext cx="1196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27CB5F9-618D-4811-8F5A-DF66A3EDF6DE}"/>
              </a:ext>
            </a:extLst>
          </p:cNvPr>
          <p:cNvCxnSpPr>
            <a:cxnSpLocks/>
          </p:cNvCxnSpPr>
          <p:nvPr/>
        </p:nvCxnSpPr>
        <p:spPr>
          <a:xfrm flipH="1" flipV="1">
            <a:off x="1897380" y="1282479"/>
            <a:ext cx="2263140" cy="92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99F32EB-3E91-4FF2-89F8-18582F15C5DD}"/>
              </a:ext>
            </a:extLst>
          </p:cNvPr>
          <p:cNvCxnSpPr>
            <a:cxnSpLocks/>
          </p:cNvCxnSpPr>
          <p:nvPr/>
        </p:nvCxnSpPr>
        <p:spPr>
          <a:xfrm flipH="1">
            <a:off x="223416" y="1282479"/>
            <a:ext cx="1673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2570645-1934-4E73-889A-D841D2230252}"/>
              </a:ext>
            </a:extLst>
          </p:cNvPr>
          <p:cNvCxnSpPr>
            <a:cxnSpLocks/>
          </p:cNvCxnSpPr>
          <p:nvPr/>
        </p:nvCxnSpPr>
        <p:spPr>
          <a:xfrm flipH="1">
            <a:off x="1897380" y="3116580"/>
            <a:ext cx="1678940" cy="298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021E9C4-1439-4B29-BE3B-E8240A3218BD}"/>
              </a:ext>
            </a:extLst>
          </p:cNvPr>
          <p:cNvCxnSpPr>
            <a:cxnSpLocks/>
          </p:cNvCxnSpPr>
          <p:nvPr/>
        </p:nvCxnSpPr>
        <p:spPr>
          <a:xfrm flipH="1">
            <a:off x="701040" y="3415454"/>
            <a:ext cx="1196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FCEF7DB-A651-4B69-8107-28A28F58BC92}"/>
              </a:ext>
            </a:extLst>
          </p:cNvPr>
          <p:cNvCxnSpPr>
            <a:cxnSpLocks/>
          </p:cNvCxnSpPr>
          <p:nvPr/>
        </p:nvCxnSpPr>
        <p:spPr>
          <a:xfrm flipH="1">
            <a:off x="5897882" y="1036320"/>
            <a:ext cx="1542728" cy="709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28076B80-44FE-4A6E-B7FB-E1E54CEB9E82}"/>
              </a:ext>
            </a:extLst>
          </p:cNvPr>
          <p:cNvCxnSpPr>
            <a:cxnSpLocks/>
          </p:cNvCxnSpPr>
          <p:nvPr/>
        </p:nvCxnSpPr>
        <p:spPr>
          <a:xfrm>
            <a:off x="7440610" y="1036320"/>
            <a:ext cx="1208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A6B388BE-DD96-4F23-BF51-312237180DCA}"/>
              </a:ext>
            </a:extLst>
          </p:cNvPr>
          <p:cNvCxnSpPr>
            <a:cxnSpLocks/>
          </p:cNvCxnSpPr>
          <p:nvPr/>
        </p:nvCxnSpPr>
        <p:spPr>
          <a:xfrm>
            <a:off x="5690164" y="225428"/>
            <a:ext cx="1556456" cy="670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906BA1E-B03D-4BB1-8A0E-893707DF6BD8}"/>
              </a:ext>
            </a:extLst>
          </p:cNvPr>
          <p:cNvCxnSpPr>
            <a:cxnSpLocks/>
          </p:cNvCxnSpPr>
          <p:nvPr/>
        </p:nvCxnSpPr>
        <p:spPr>
          <a:xfrm>
            <a:off x="5690164" y="225428"/>
            <a:ext cx="1208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7C1AD23E-D173-447A-A11E-E4B03F6F988A}"/>
              </a:ext>
            </a:extLst>
          </p:cNvPr>
          <p:cNvCxnSpPr>
            <a:cxnSpLocks/>
          </p:cNvCxnSpPr>
          <p:nvPr/>
        </p:nvCxnSpPr>
        <p:spPr>
          <a:xfrm flipH="1">
            <a:off x="4895207" y="1708690"/>
            <a:ext cx="2545403" cy="1232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F1783C8-20BE-494D-B252-B5B27DC62068}"/>
              </a:ext>
            </a:extLst>
          </p:cNvPr>
          <p:cNvCxnSpPr>
            <a:cxnSpLocks/>
          </p:cNvCxnSpPr>
          <p:nvPr/>
        </p:nvCxnSpPr>
        <p:spPr>
          <a:xfrm>
            <a:off x="7440610" y="1708690"/>
            <a:ext cx="1208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A8517BC-4FCB-428B-AD96-B20216E88B87}"/>
              </a:ext>
            </a:extLst>
          </p:cNvPr>
          <p:cNvCxnSpPr>
            <a:cxnSpLocks/>
          </p:cNvCxnSpPr>
          <p:nvPr/>
        </p:nvCxnSpPr>
        <p:spPr>
          <a:xfrm flipH="1" flipV="1">
            <a:off x="4678680" y="3158028"/>
            <a:ext cx="2761929" cy="67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9DBFD30-89C5-44E7-87DC-5F8F38A247EB}"/>
              </a:ext>
            </a:extLst>
          </p:cNvPr>
          <p:cNvCxnSpPr>
            <a:cxnSpLocks/>
          </p:cNvCxnSpPr>
          <p:nvPr/>
        </p:nvCxnSpPr>
        <p:spPr>
          <a:xfrm>
            <a:off x="7440609" y="3230880"/>
            <a:ext cx="1208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329D03B-95AC-4865-BA84-90EDBF729060}"/>
              </a:ext>
            </a:extLst>
          </p:cNvPr>
          <p:cNvCxnSpPr>
            <a:cxnSpLocks/>
          </p:cNvCxnSpPr>
          <p:nvPr/>
        </p:nvCxnSpPr>
        <p:spPr>
          <a:xfrm flipH="1" flipV="1">
            <a:off x="5120641" y="3405097"/>
            <a:ext cx="2319969" cy="729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9D1C2C42-5DA9-414E-996B-86A4CA29DECB}"/>
              </a:ext>
            </a:extLst>
          </p:cNvPr>
          <p:cNvCxnSpPr>
            <a:cxnSpLocks/>
          </p:cNvCxnSpPr>
          <p:nvPr/>
        </p:nvCxnSpPr>
        <p:spPr>
          <a:xfrm>
            <a:off x="7440609" y="4135090"/>
            <a:ext cx="1208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92C903B-220C-4A1A-988A-6D63E9CBF6AB}"/>
              </a:ext>
            </a:extLst>
          </p:cNvPr>
          <p:cNvSpPr txBox="1"/>
          <p:nvPr/>
        </p:nvSpPr>
        <p:spPr>
          <a:xfrm>
            <a:off x="223416" y="911407"/>
            <a:ext cx="2959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MG995 servo motor</a:t>
            </a:r>
            <a:endParaRPr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06DF536-2A0A-43C2-9F1B-485098ECB267}"/>
              </a:ext>
            </a:extLst>
          </p:cNvPr>
          <p:cNvSpPr txBox="1"/>
          <p:nvPr/>
        </p:nvSpPr>
        <p:spPr>
          <a:xfrm>
            <a:off x="688965" y="2462476"/>
            <a:ext cx="111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Ultrasonic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A6181F5-2C84-487F-8D9D-D32F1C15B0DD}"/>
              </a:ext>
            </a:extLst>
          </p:cNvPr>
          <p:cNvSpPr txBox="1"/>
          <p:nvPr/>
        </p:nvSpPr>
        <p:spPr>
          <a:xfrm>
            <a:off x="671881" y="3046881"/>
            <a:ext cx="111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RGB led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BA6DE17-45F3-48B5-AB19-0F28A96590A5}"/>
              </a:ext>
            </a:extLst>
          </p:cNvPr>
          <p:cNvSpPr txBox="1"/>
          <p:nvPr/>
        </p:nvSpPr>
        <p:spPr>
          <a:xfrm>
            <a:off x="850530" y="4008476"/>
            <a:ext cx="111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LCD</a:t>
            </a:r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3AFC912-FC4D-4E07-B767-9E1F6A9F0062}"/>
              </a:ext>
            </a:extLst>
          </p:cNvPr>
          <p:cNvSpPr txBox="1"/>
          <p:nvPr/>
        </p:nvSpPr>
        <p:spPr>
          <a:xfrm>
            <a:off x="7698843" y="3730264"/>
            <a:ext cx="111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Joystick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176C46B-0800-4462-AEF4-55D2EFF7AD4A}"/>
              </a:ext>
            </a:extLst>
          </p:cNvPr>
          <p:cNvSpPr txBox="1"/>
          <p:nvPr/>
        </p:nvSpPr>
        <p:spPr>
          <a:xfrm>
            <a:off x="6898579" y="15969"/>
            <a:ext cx="2512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Infrared sensor</a:t>
            </a:r>
          </a:p>
          <a:p>
            <a:r>
              <a:rPr lang="en-US" altLang="zh-TW" dirty="0"/>
              <a:t>(not shown in this figure)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BBDC4D0B-E22E-4366-81EE-D1B203153D92}"/>
              </a:ext>
            </a:extLst>
          </p:cNvPr>
          <p:cNvSpPr txBox="1"/>
          <p:nvPr/>
        </p:nvSpPr>
        <p:spPr>
          <a:xfrm>
            <a:off x="7599323" y="2847546"/>
            <a:ext cx="111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buzzer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DCB67AB-154E-4C46-A614-F6C63F69CD77}"/>
              </a:ext>
            </a:extLst>
          </p:cNvPr>
          <p:cNvSpPr txBox="1"/>
          <p:nvPr/>
        </p:nvSpPr>
        <p:spPr>
          <a:xfrm>
            <a:off x="7555538" y="1346715"/>
            <a:ext cx="138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Potentiometer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2098D9B-FE8D-4288-AE78-0853D1A562C8}"/>
              </a:ext>
            </a:extLst>
          </p:cNvPr>
          <p:cNvSpPr txBox="1"/>
          <p:nvPr/>
        </p:nvSpPr>
        <p:spPr>
          <a:xfrm>
            <a:off x="7777214" y="700632"/>
            <a:ext cx="111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Keypad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641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92114" y="1099805"/>
            <a:ext cx="5958861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dirty="0"/>
              <a:t>Infra Red distance sensor : Get ball distance</a:t>
            </a:r>
            <a:endParaRPr lang="en" altLang="zh-TW" dirty="0"/>
          </a:p>
          <a:p>
            <a:pPr lvl="0"/>
            <a:r>
              <a:rPr lang="en" altLang="zh-TW" dirty="0"/>
              <a:t>MG995 – </a:t>
            </a:r>
            <a:r>
              <a:rPr lang="en-US" altLang="zh-TW" dirty="0"/>
              <a:t>Servo Motor : Actuator </a:t>
            </a:r>
          </a:p>
          <a:p>
            <a:pPr lvl="0"/>
            <a:r>
              <a:rPr lang="en-US" altLang="zh-TW" dirty="0"/>
              <a:t>LCD : Print details</a:t>
            </a:r>
          </a:p>
          <a:p>
            <a:pPr lvl="0"/>
            <a:r>
              <a:rPr lang="en-US" altLang="zh-TW" dirty="0"/>
              <a:t>RGB : Distance hint</a:t>
            </a:r>
          </a:p>
          <a:p>
            <a:pPr lvl="0"/>
            <a:r>
              <a:rPr lang="en-US" altLang="zh-TW" dirty="0"/>
              <a:t>Buzzer : Warning / Success</a:t>
            </a:r>
          </a:p>
          <a:p>
            <a:r>
              <a:rPr lang="en-US" altLang="zh-TW" dirty="0"/>
              <a:t>Ultrasonic sensor : Cheating detect</a:t>
            </a:r>
          </a:p>
          <a:p>
            <a:pPr lvl="0"/>
            <a:r>
              <a:rPr lang="en-US" altLang="zh-TW" dirty="0"/>
              <a:t>10K ohm potentiometer : Manual mode controller</a:t>
            </a:r>
          </a:p>
          <a:p>
            <a:r>
              <a:rPr lang="en" altLang="zh-TW" dirty="0"/>
              <a:t>MSP430G2553 </a:t>
            </a:r>
            <a:r>
              <a:rPr lang="en-US" altLang="zh-TW" dirty="0" err="1"/>
              <a:t>btn</a:t>
            </a:r>
            <a:r>
              <a:rPr lang="en-US" altLang="zh-TW" dirty="0"/>
              <a:t> &amp; joystick : switch modes</a:t>
            </a:r>
            <a:endParaRPr lang="en" altLang="zh-TW" dirty="0"/>
          </a:p>
          <a:p>
            <a:pPr lvl="0"/>
            <a:endParaRPr lang="en-US" altLang="zh-TW" dirty="0"/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標題 6">
            <a:extLst>
              <a:ext uri="{FF2B5EF4-FFF2-40B4-BE49-F238E27FC236}">
                <a16:creationId xmlns:a16="http://schemas.microsoft.com/office/drawing/2014/main" id="{29EDAA24-91D5-4F19-BCB8-C99DEDA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6474617" cy="1082700"/>
          </a:xfrm>
        </p:spPr>
        <p:txBody>
          <a:bodyPr/>
          <a:lstStyle/>
          <a:p>
            <a:r>
              <a:rPr lang="en-US" altLang="zh-TW" sz="4000" dirty="0"/>
              <a:t>Component Functions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66246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7A0392-1A7A-4909-B21A-A30EB724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8" y="1251959"/>
            <a:ext cx="2813066" cy="34319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38D008-B11E-44EB-ADAD-CEC76CB4F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28" y="1269739"/>
            <a:ext cx="2803237" cy="3385785"/>
          </a:xfrm>
          <a:prstGeom prst="rect">
            <a:avLst/>
          </a:prstGeom>
        </p:spPr>
      </p:pic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標題 6">
            <a:extLst>
              <a:ext uri="{FF2B5EF4-FFF2-40B4-BE49-F238E27FC236}">
                <a16:creationId xmlns:a16="http://schemas.microsoft.com/office/drawing/2014/main" id="{29EDAA24-91D5-4F19-BCB8-C99DEDA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6474617" cy="1082700"/>
          </a:xfrm>
        </p:spPr>
        <p:txBody>
          <a:bodyPr/>
          <a:lstStyle/>
          <a:p>
            <a:r>
              <a:rPr lang="en-US" altLang="zh-TW" dirty="0"/>
              <a:t>Balance Beam System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947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39016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dirty="0"/>
              <a:t>Multi-link System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0145BB-2D55-4953-B7CC-5BDEE880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1" y="1269739"/>
            <a:ext cx="2814140" cy="33669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7D1630-3267-417A-A05D-7AA529E8F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01" y="1280306"/>
            <a:ext cx="2815920" cy="3363285"/>
          </a:xfrm>
          <a:prstGeom prst="rect">
            <a:avLst/>
          </a:prstGeom>
        </p:spPr>
      </p:pic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5810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47810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Engineering Drawing-</a:t>
            </a:r>
            <a:r>
              <a:rPr lang="en-US" sz="3200" dirty="0"/>
              <a:t>Shaft Support</a:t>
            </a:r>
            <a:endParaRPr sz="4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1E650C-B619-4711-B87A-E172D8170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24" t="20081" r="25711" b="11774"/>
          <a:stretch/>
        </p:blipFill>
        <p:spPr>
          <a:xfrm>
            <a:off x="35223" y="1131696"/>
            <a:ext cx="4358491" cy="35050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21FB66-A25D-4F0A-AE49-D9E998BA7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3" t="14332" r="29147" b="5048"/>
          <a:stretch/>
        </p:blipFill>
        <p:spPr>
          <a:xfrm>
            <a:off x="4393714" y="1131696"/>
            <a:ext cx="4541591" cy="35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42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32010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Engineering Drawing-</a:t>
            </a:r>
            <a:r>
              <a:rPr lang="en-US" altLang="zh-TW" sz="3200" dirty="0"/>
              <a:t>Motor Housing</a:t>
            </a:r>
            <a:r>
              <a:rPr lang="en-US" sz="3200" dirty="0"/>
              <a:t> </a:t>
            </a:r>
            <a:endParaRPr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2BF41A-F426-4F57-9585-2CF3434B4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10" t="14332" r="29113" b="4634"/>
          <a:stretch/>
        </p:blipFill>
        <p:spPr>
          <a:xfrm>
            <a:off x="4204825" y="1130619"/>
            <a:ext cx="4591725" cy="3566879"/>
          </a:xfrm>
          <a:prstGeom prst="rect">
            <a:avLst/>
          </a:prstGeom>
        </p:spPr>
      </p:pic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6814449" y="4001730"/>
            <a:ext cx="45719" cy="457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705293" y="4350946"/>
            <a:ext cx="82296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30F5C0-C089-424A-977B-0751A1F4E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53" y="1146950"/>
            <a:ext cx="3747626" cy="35505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3400" y="169917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5077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83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265358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Control Video-</a:t>
            </a:r>
            <a:r>
              <a:rPr lang="en-US" sz="6000" dirty="0"/>
              <a:t>1</a:t>
            </a:r>
            <a:endParaRPr sz="6000"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" name="600270420.751632">
            <a:hlinkClick r:id="" action="ppaction://media"/>
            <a:extLst>
              <a:ext uri="{FF2B5EF4-FFF2-40B4-BE49-F238E27FC236}">
                <a16:creationId xmlns:a16="http://schemas.microsoft.com/office/drawing/2014/main" id="{C0C41FB9-9799-4312-9AAE-91D37A7C2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9729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258270"/>
            <a:ext cx="579839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Control Video-</a:t>
            </a:r>
            <a:r>
              <a:rPr lang="en-US" sz="6000" dirty="0"/>
              <a:t>2</a:t>
            </a:r>
            <a:endParaRPr sz="6000"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" name="600270420.516518">
            <a:hlinkClick r:id="" action="ppaction://media"/>
            <a:extLst>
              <a:ext uri="{FF2B5EF4-FFF2-40B4-BE49-F238E27FC236}">
                <a16:creationId xmlns:a16="http://schemas.microsoft.com/office/drawing/2014/main" id="{367011FC-4AF4-4F8D-9C6D-DE720F201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79352"/>
            <a:ext cx="7333403" cy="41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0722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dirty="0"/>
              <a:t>Discuss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Can we dynamically change set point?</a:t>
            </a:r>
          </a:p>
          <a:p>
            <a:pPr marL="560700" lvl="1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dirty="0"/>
              <a:t>-Keypad, memory issue.</a:t>
            </a:r>
          </a:p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Can we extend the </a:t>
            </a:r>
            <a:r>
              <a:rPr lang="en-US" b="1" dirty="0"/>
              <a:t>dimension</a:t>
            </a:r>
            <a:r>
              <a:rPr lang="en-US" dirty="0"/>
              <a:t> more, e.g. 2D balance ball plate. The mechanism, sensor used, and algorithm would be far more complex.</a:t>
            </a:r>
          </a:p>
          <a:p>
            <a:pPr marL="57150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dirty="0"/>
              <a:t>Can we use better control method?</a:t>
            </a:r>
          </a:p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5325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8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Goal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07479" y="1638556"/>
            <a:ext cx="5860893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Given a constant setpoint, the machine should stabilize the ball at that position under interference.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654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101573" y="1918066"/>
            <a:ext cx="4676700" cy="94513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Principle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4870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TW" sz="4000" dirty="0"/>
              <a:t>Principle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07479" y="1638556"/>
            <a:ext cx="5860893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PID control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5" name="圖片 144">
            <a:extLst>
              <a:ext uri="{FF2B5EF4-FFF2-40B4-BE49-F238E27FC236}">
                <a16:creationId xmlns:a16="http://schemas.microsoft.com/office/drawing/2014/main" id="{59AD8646-7CED-47BA-810D-00E6500DC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3" y="2246527"/>
            <a:ext cx="6427536" cy="22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1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PID control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98140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P control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To reach setpoint.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altLang="zh-TW" dirty="0"/>
          </a:p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I control </a:t>
            </a:r>
            <a:r>
              <a:rPr lang="en-US" dirty="0"/>
              <a:t>:  To reduce steady state error.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D control </a:t>
            </a:r>
            <a:r>
              <a:rPr lang="en-US" dirty="0"/>
              <a:t>: To stop the ball at setpoint.</a:t>
            </a:r>
          </a:p>
          <a:p>
            <a:pPr lvl="2">
              <a:spcBef>
                <a:spcPts val="0"/>
              </a:spcBef>
            </a:pPr>
            <a:r>
              <a:rPr lang="en-US" dirty="0"/>
              <a:t>(Reduce overshoot)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098100" y="1592735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979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114720" y="1715630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TW" dirty="0"/>
              <a:t>Design Flow</a:t>
            </a: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0277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BAE79F-E9E1-468F-A373-C369011DC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307" y="305564"/>
            <a:ext cx="4065870" cy="45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58222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379</Words>
  <Application>Microsoft Office PowerPoint</Application>
  <PresentationFormat>如螢幕大小 (16:9)</PresentationFormat>
  <Paragraphs>129</Paragraphs>
  <Slides>35</Slides>
  <Notes>35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Arial</vt:lpstr>
      <vt:lpstr>Barlow Light</vt:lpstr>
      <vt:lpstr>Barlow</vt:lpstr>
      <vt:lpstr>微軟正黑體</vt:lpstr>
      <vt:lpstr>Calibri</vt:lpstr>
      <vt:lpstr>Raleway SemiBold</vt:lpstr>
      <vt:lpstr>Gaoler template</vt:lpstr>
      <vt:lpstr>PID Balance Ball  106030009 葉蓁</vt:lpstr>
      <vt:lpstr>Outline</vt:lpstr>
      <vt:lpstr>Goal</vt:lpstr>
      <vt:lpstr>Goal</vt:lpstr>
      <vt:lpstr>Principle</vt:lpstr>
      <vt:lpstr>Principle</vt:lpstr>
      <vt:lpstr>PID control </vt:lpstr>
      <vt:lpstr>Design Flow</vt:lpstr>
      <vt:lpstr>Design Flow</vt:lpstr>
      <vt:lpstr>How to get distance?</vt:lpstr>
      <vt:lpstr>How to get distance?</vt:lpstr>
      <vt:lpstr>How to control servo motor?</vt:lpstr>
      <vt:lpstr>Program Flow</vt:lpstr>
      <vt:lpstr>Program Flow</vt:lpstr>
      <vt:lpstr>PowerPoint 簡報</vt:lpstr>
      <vt:lpstr>PowerPoint 簡報</vt:lpstr>
      <vt:lpstr>PowerPoint 簡報</vt:lpstr>
      <vt:lpstr>Part List</vt:lpstr>
      <vt:lpstr>Electrical Device</vt:lpstr>
      <vt:lpstr>Schematic</vt:lpstr>
      <vt:lpstr>Mechanical Materials</vt:lpstr>
      <vt:lpstr>Final assembly</vt:lpstr>
      <vt:lpstr>PowerPoint 簡報</vt:lpstr>
      <vt:lpstr>PowerPoint 簡報</vt:lpstr>
      <vt:lpstr>Component Functions</vt:lpstr>
      <vt:lpstr>Balance Beam System</vt:lpstr>
      <vt:lpstr>Multi-link System</vt:lpstr>
      <vt:lpstr>Engineering Drawing-Shaft Support</vt:lpstr>
      <vt:lpstr>Engineering Drawing-Motor Housing </vt:lpstr>
      <vt:lpstr>Demonstration</vt:lpstr>
      <vt:lpstr>PID Control Video-1</vt:lpstr>
      <vt:lpstr>PID Control Video-2</vt:lpstr>
      <vt:lpstr>Discuss</vt:lpstr>
      <vt:lpstr>Discuss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PID Balance Ball</dc:title>
  <dc:creator>Dorian Liu</dc:creator>
  <cp:lastModifiedBy>user</cp:lastModifiedBy>
  <cp:revision>159</cp:revision>
  <dcterms:modified xsi:type="dcterms:W3CDTF">2020-01-16T09:20:53Z</dcterms:modified>
</cp:coreProperties>
</file>